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7EFEC-06BD-47FC-997E-6A17080B4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661888-52BC-4F0B-B7C7-47182793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D5816-7BAC-4EEF-AD60-5A8121F6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83ADB0-2E85-498E-BF34-76324150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553FB4-7D00-4DD8-AA3E-971C107D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14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325C8-1D96-4756-AB2C-B9F3744E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E930F0-1DF4-449D-8745-9728BDE01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0DB3A-A20D-49B8-8D3D-C26ACB83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DE697-309B-4C69-B3D9-21EA50E7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21C20-DEC8-45A7-B273-42D67C5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79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5A8FA7-FAE7-42E4-826E-6C45557E8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0F944E-0337-4F7C-8D74-F9CE07A05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EC495-044E-4685-99D9-08DC0E37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6D4058-9336-494A-8935-9127179D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2304A2-A48C-48A5-8615-ECB319E3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4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FEE0B-F7E2-44C9-A62F-7FA77F23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42D0E-F981-4F27-849F-96FEC72A6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A13B1E-7A7E-4E41-BE97-89E99D9F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23E1A-EC72-41C4-89FD-1D723FD6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01F77-F3C5-4131-80C0-E972EB65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E32F4-AE7D-4BFB-BD21-2878A54E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B8FCB-E7C0-4FC1-81A3-90572746A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6D1EA-7B9A-4FBD-AFC2-3E81875A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772B48-FAB4-40F8-AAA3-B8FC36FD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413411-5A69-45CC-94E6-DE6B9635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93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B22F5-085D-4909-9413-51A69306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91E368-B486-4E0F-95B3-CF2FF1110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16A3E7-969D-46D5-9F39-9A0692B44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9FBCDA-D884-4A8A-813E-73866D75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7208CB-1EE2-4730-BD56-D11EE3EB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434720-56C5-4E07-995E-96549CC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03E7B-3028-4B9E-980E-F4F88816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602B1-7F01-4CD2-A3E2-F0997CFA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48B5E0-7869-4F68-A815-282DE5A54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B8C80F-A648-4A7F-865F-CECB630FA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A8A925-FEC5-450B-A737-742B6E346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79800C-2CDE-4AB8-A75E-2BF27AC2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70105B-6FB6-4EB8-A3EE-91A0AE6A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629D0A-3C25-4FF7-9B3C-D7C4B4F0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7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C99F2-C465-4F24-AC22-C09AA793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86DECE-5B45-403B-BBCA-CD066495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713D84-7B18-41CF-ADAC-EFBF0B19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3FD5A4-906C-4E18-8BB4-7A26853F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C1BD56-10E4-47A7-93B6-55103F41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6EFD68-0F97-4DD5-B74E-54529FAD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AEB504-0495-4CAA-8288-5D17997B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1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2001F-C2D4-49B6-B104-052246F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89C45-5A15-4C2E-9D28-15B1A6A7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82B12D-E482-41D6-9290-5FF98FF9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E90692-D4EC-44B8-A679-34B9884D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A5453C-DB64-4605-B739-F4816038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D4A0C-9E04-44A5-B59D-4DB9A15C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10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ACF46-789E-4C0E-B466-FDE54F21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56DBCC-D35F-43B5-AE92-F1DF68E6B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C5C91D-B131-45A3-8E6C-97B148A2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BCE3A-9662-456F-8B92-6C2E9879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1C19AF-BD6B-4041-99C1-DB84583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127DF1-00E6-4441-8C67-219C4E1E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7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5921AB-42DC-477A-980C-DB1A05E3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BFA920-6C50-4C5A-8CCB-E3F42F5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E71013-5CC5-4EA9-B42E-A8498A36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5944-708B-42F6-860F-556D5480E447}" type="datetimeFigureOut">
              <a:rPr lang="zh-CN" altLang="en-US" smtClean="0"/>
              <a:t>2026/05/11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909191-B669-4166-93DD-8E159CD40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6C088-7EA2-423D-9C1E-657A00D9B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1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sysu.edu.cn:880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sysu.edu.cn:880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sysu.edu.cn:880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keyan.sysu.edu.c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06086B-27A2-2718-3554-C4BE44259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0" t="12667" r="6417"/>
          <a:stretch/>
        </p:blipFill>
        <p:spPr>
          <a:xfrm>
            <a:off x="1109598" y="1377523"/>
            <a:ext cx="9972804" cy="537040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FBDC162C-A7F2-4D79-BDFC-9A5614C8BCA7}"/>
              </a:ext>
            </a:extLst>
          </p:cNvPr>
          <p:cNvSpPr/>
          <p:nvPr/>
        </p:nvSpPr>
        <p:spPr>
          <a:xfrm>
            <a:off x="8484095" y="2266994"/>
            <a:ext cx="2269417" cy="190790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A278F8-4D8E-4536-93AF-4733DD5E1D55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一、查询科研经费来款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中山大学财务信息门户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 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3"/>
              </a:rPr>
              <a:t>http://finance.sysu.edu.cn:8800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50000"/>
              </a:lnSpc>
            </a:pP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</a:t>
            </a:r>
            <a:r>
              <a:rPr lang="zh-CN" altLang="en-US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“经费查询、到款查询”</a:t>
            </a: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，可按照到款金额、来款单位或对冲号等信息进行查询。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CEF2C5D-86C1-C3B5-7042-1B1455E1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358404"/>
            <a:ext cx="9956800" cy="536179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FBDC162C-A7F2-4D79-BDFC-9A5614C8BCA7}"/>
              </a:ext>
            </a:extLst>
          </p:cNvPr>
          <p:cNvSpPr/>
          <p:nvPr/>
        </p:nvSpPr>
        <p:spPr>
          <a:xfrm>
            <a:off x="4961291" y="3370432"/>
            <a:ext cx="2269417" cy="133773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A278F8-4D8E-4536-93AF-4733DD5E1D55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一、查询科研经费来款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中山大学财务信息门户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 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3"/>
              </a:rPr>
              <a:t>http://finance.sysu.edu.cn:8800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50000"/>
              </a:lnSpc>
            </a:pP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</a:t>
            </a:r>
            <a:r>
              <a:rPr lang="zh-CN" altLang="en-US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“中山大学”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50006B5-489E-8E24-0A8A-2F225180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193" b="18193"/>
          <a:stretch/>
        </p:blipFill>
        <p:spPr>
          <a:xfrm>
            <a:off x="941864" y="1289905"/>
            <a:ext cx="10308167" cy="555100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720932E-EAFD-498F-BDEE-36856D25F139}"/>
              </a:ext>
            </a:extLst>
          </p:cNvPr>
          <p:cNvSpPr/>
          <p:nvPr/>
        </p:nvSpPr>
        <p:spPr>
          <a:xfrm>
            <a:off x="941864" y="4618567"/>
            <a:ext cx="1919022" cy="205316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D99867-C019-4661-B4EA-97B146ADC47F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一、查询科研经费来款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中山大学财务信息门户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 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3"/>
              </a:rPr>
              <a:t>http://finance.sysu.edu.cn:8800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50000"/>
              </a:lnSpc>
            </a:pP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</a:t>
            </a:r>
            <a:r>
              <a:rPr lang="zh-CN" altLang="en-US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到款查询</a:t>
            </a:r>
            <a:r>
              <a:rPr lang="en-US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查询到已到账经费后，将“对冲号”复制保存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325492-6F2C-FA22-99A8-46673D3C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74" b="35865"/>
          <a:stretch/>
        </p:blipFill>
        <p:spPr>
          <a:xfrm>
            <a:off x="482479" y="1460500"/>
            <a:ext cx="11227041" cy="43984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D99867-C019-4661-B4EA-97B146ADC47F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二、认领科研经费（单个入账）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科研管理协同创新服务平台发起</a:t>
            </a:r>
          </a:p>
          <a:p>
            <a:pPr indent="306070" algn="l">
              <a:lnSpc>
                <a:spcPct val="150000"/>
              </a:lnSpc>
            </a:pPr>
            <a:r>
              <a:rPr lang="zh-CN" altLang="en-US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）在“科研管理协同创新服务平台”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3"/>
              </a:rPr>
              <a:t> https://newkeyan.sysu.edu.cn</a:t>
            </a:r>
            <a:endParaRPr lang="en-US" altLang="zh-CN" sz="1800" b="1" u="sng" kern="0" dirty="0">
              <a:solidFill>
                <a:srgbClr val="0563C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720932E-EAFD-498F-BDEE-36856D25F139}"/>
              </a:ext>
            </a:extLst>
          </p:cNvPr>
          <p:cNvSpPr/>
          <p:nvPr/>
        </p:nvSpPr>
        <p:spPr>
          <a:xfrm>
            <a:off x="4930374" y="2367240"/>
            <a:ext cx="1064026" cy="133269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9697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2A12EB-C350-727F-9A75-E7DCCBE1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" y="497319"/>
            <a:ext cx="12192000" cy="5228362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6832037-AE47-4220-BD54-349AF727BA9B}"/>
              </a:ext>
            </a:extLst>
          </p:cNvPr>
          <p:cNvSpPr/>
          <p:nvPr/>
        </p:nvSpPr>
        <p:spPr>
          <a:xfrm>
            <a:off x="3756048" y="1028869"/>
            <a:ext cx="2813916" cy="1975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9727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BD389A-C7B7-82C7-0286-068C532F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948"/>
            <a:ext cx="12192000" cy="528010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70E94853-54DC-412E-9413-2929F714E436}"/>
              </a:ext>
            </a:extLst>
          </p:cNvPr>
          <p:cNvSpPr/>
          <p:nvPr/>
        </p:nvSpPr>
        <p:spPr>
          <a:xfrm>
            <a:off x="8661400" y="2853267"/>
            <a:ext cx="1708574" cy="68156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458B6A-BD8B-430F-9584-B01C0379535A}"/>
              </a:ext>
            </a:extLst>
          </p:cNvPr>
          <p:cNvSpPr/>
          <p:nvPr/>
        </p:nvSpPr>
        <p:spPr>
          <a:xfrm>
            <a:off x="10774252" y="3923284"/>
            <a:ext cx="571081" cy="43775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040428-CD92-49FB-98D2-3F3CEDC29061}"/>
              </a:ext>
            </a:extLst>
          </p:cNvPr>
          <p:cNvSpPr txBox="1"/>
          <p:nvPr/>
        </p:nvSpPr>
        <p:spPr>
          <a:xfrm>
            <a:off x="7538960" y="2428101"/>
            <a:ext cx="246574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输入对冲号找到需要认领的款项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D4416D-02EC-4EE3-A88A-9651EE4C812A}"/>
              </a:ext>
            </a:extLst>
          </p:cNvPr>
          <p:cNvSpPr txBox="1"/>
          <p:nvPr/>
        </p:nvSpPr>
        <p:spPr>
          <a:xfrm>
            <a:off x="10428299" y="3429000"/>
            <a:ext cx="123463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点击“认领”</a:t>
            </a:r>
          </a:p>
        </p:txBody>
      </p:sp>
    </p:spTree>
    <p:extLst>
      <p:ext uri="{BB962C8B-B14F-4D97-AF65-F5344CB8AC3E}">
        <p14:creationId xmlns:p14="http://schemas.microsoft.com/office/powerpoint/2010/main" val="17364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52F758-162D-4FCC-B4AE-3E20D84E5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5" t="1" r="8431" b="26666"/>
          <a:stretch/>
        </p:blipFill>
        <p:spPr>
          <a:xfrm>
            <a:off x="375156" y="1014984"/>
            <a:ext cx="11441687" cy="58430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1C4226-7AB5-4137-8CB3-926E77BFBA06}"/>
              </a:ext>
            </a:extLst>
          </p:cNvPr>
          <p:cNvSpPr txBox="1"/>
          <p:nvPr/>
        </p:nvSpPr>
        <p:spPr>
          <a:xfrm>
            <a:off x="1524" y="0"/>
            <a:ext cx="1219047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根据是否首次到账选择相应模块，发起经费认领流程。项目首次办理入账，需先进行项目立项。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根据横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纵向类型新增项目并完善项目信息，提交科研主管部门和财务处审核后生成项目经费卡号，再进行后续认领操作。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2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CA3942E-71CC-4DFE-B122-DF5E0750300D}"/>
              </a:ext>
            </a:extLst>
          </p:cNvPr>
          <p:cNvSpPr txBox="1"/>
          <p:nvPr/>
        </p:nvSpPr>
        <p:spPr>
          <a:xfrm>
            <a:off x="1524" y="0"/>
            <a:ext cx="12190476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跳转财务网报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）在经费卡号已生成的情况下，进入“我的经费”，选择对应项目并打印已生成的科研经费入账单；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）点击“跳转财务网报”，登录财务信息门户进入“网上报销系统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2.0”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，完成网报单的项目信息填写，打印网报确认单。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图片">
            <a:extLst>
              <a:ext uri="{FF2B5EF4-FFF2-40B4-BE49-F238E27FC236}">
                <a16:creationId xmlns:a16="http://schemas.microsoft.com/office/drawing/2014/main" id="{5A3DC92E-460F-4810-BFBF-3B465A4B32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6" y="1705403"/>
            <a:ext cx="11273723" cy="4603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59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733DAC-E45B-4BA8-B326-8A2E159FD162}"/>
              </a:ext>
            </a:extLst>
          </p:cNvPr>
          <p:cNvSpPr txBox="1"/>
          <p:nvPr/>
        </p:nvSpPr>
        <p:spPr>
          <a:xfrm>
            <a:off x="1524" y="0"/>
            <a:ext cx="12190476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提交材料到财务处集中核算中心办理入账和开票手续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）合同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协议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任务书复印件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）科研经费进账单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）网报确认单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）免税证明材料（若有）</a:t>
            </a:r>
          </a:p>
          <a:p>
            <a:pPr algn="just">
              <a:lnSpc>
                <a:spcPct val="150000"/>
              </a:lnSpc>
            </a:pPr>
            <a:endParaRPr lang="zh-CN" alt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">
            <a:extLst>
              <a:ext uri="{FF2B5EF4-FFF2-40B4-BE49-F238E27FC236}">
                <a16:creationId xmlns:a16="http://schemas.microsoft.com/office/drawing/2014/main" id="{86F35826-4C3C-4B69-ABB6-A0275C27A8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09" y="468630"/>
            <a:ext cx="5274310" cy="454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图片">
            <a:extLst>
              <a:ext uri="{FF2B5EF4-FFF2-40B4-BE49-F238E27FC236}">
                <a16:creationId xmlns:a16="http://schemas.microsoft.com/office/drawing/2014/main" id="{C7D8E52A-A5BE-487A-A8EE-244606261E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1" y="2283015"/>
            <a:ext cx="5274310" cy="2922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2B06DA4-0E78-4006-BC74-030021009158}"/>
              </a:ext>
            </a:extLst>
          </p:cNvPr>
          <p:cNvSpPr txBox="1"/>
          <p:nvPr/>
        </p:nvSpPr>
        <p:spPr>
          <a:xfrm>
            <a:off x="288289" y="5315648"/>
            <a:ext cx="11224895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温馨提示：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*</a:t>
            </a: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如果直接费用和间接费用分开两笔来款的，需要分别认领操作两次；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*</a:t>
            </a: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请仔细核对来款摘要和金额，以免错领或漏领；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*</a:t>
            </a: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如需开支税费，请确保该科研项目有足够税费预算。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420</Words>
  <Application>Microsoft Office PowerPoint</Application>
  <PresentationFormat>宽屏</PresentationFormat>
  <Paragraphs>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 Qiqi</dc:creator>
  <cp:lastModifiedBy>Qiqi Lin</cp:lastModifiedBy>
  <cp:revision>6</cp:revision>
  <dcterms:created xsi:type="dcterms:W3CDTF">2022-12-11T10:28:02Z</dcterms:created>
  <dcterms:modified xsi:type="dcterms:W3CDTF">2026-05-11T07:31:08Z</dcterms:modified>
</cp:coreProperties>
</file>