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3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2D68C8-889C-4AE2-8326-D0CDB9FC1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9A216E7-7D48-4F65-B7F4-56F899AD22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E6C63A-1FE8-4798-81C0-2059CF5A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DCC788-B37A-4967-AD3A-CDD16989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46194A-02F0-4AB5-981F-18232CD4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80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BD914B-FC2C-4D09-A0BF-2EF0E3DD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47637E8-9203-4FC1-816E-3359D89F0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9B284D-F5D5-4AB1-8EE5-0B48ADAA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680419-7643-4E48-99B5-9733D639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A01406-552D-459A-9C00-F9F5A268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924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589CB8F-3F01-4BDE-951F-FBBA0FC9D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2B8C80-76DB-434A-BC97-B24AC32B0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268175-1A12-4040-AC47-A2E1DA7D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7B63ED-D5DF-446C-8734-56863F14F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26BBDC-FD3A-47FF-A0CD-EE6F95B56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2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521859-F6E3-4251-8492-34930C65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0DA69E-C76A-4ABA-A867-3A718015E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953197-97CB-4924-A17E-5CAA9480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783B1E-79E0-4936-8D52-378C849E2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A6DBBD-4E29-4993-8D07-3A4BF3D7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93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AAC7F-E074-407F-AB68-0AE1FC442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AD8D69-354D-4D59-9403-6F31BE5DC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4CB25B-98CC-4CB7-8321-5A8DEC3E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B11CA2-0541-4E4E-B22B-CF43489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D7BCF6-33B0-4980-A1C5-836F839E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434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325065-2AFB-4BE4-BF2F-C09A3EA06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CBAC69-012D-4D61-93CC-0B8FFAE34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325C3A0-00E8-4BFE-BC0F-09FD4AACE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442CAE-ADE3-42A1-B00B-32AE2DA6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777087F-A2AD-4C42-92B3-5872D8A6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52FD47-09E8-4786-9BB8-3CB56B4F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367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2C617D-21C8-467C-B640-D33340EB1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9A7D19-3390-4628-B8A0-037EA83E30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19AD6DB-981E-4446-8650-047F02823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A44A7B0-FE80-4538-AFD3-BFD3E2E86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1C990D-5A96-4D1E-805D-B57382ECF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9E7D642-E429-46A9-83D8-1BD0EBFA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9A90A2A-3C5E-45FD-AD12-6A143D9E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B362AEF-9473-41A5-A864-E5102097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38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6CF730-1BB7-4C64-9700-2C468911A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AFF6A5-B89B-4573-9527-E060AD8B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3BC4DE2-280D-431A-B396-A07232D7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BF5B56D-249C-4AE6-BBEC-963F9BB1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04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FD0BD50-146F-41E3-94AA-6E9B81A09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D845E7E-2D4E-47CF-91A8-95923C92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C5B1E91-0D06-4C32-AE49-F5121C1F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28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B5B91F-C118-4F5F-8E0A-85032F838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BD5B34-A102-42E5-B7D4-FDAA14D34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05CCC9A-32E0-4A3D-9FEA-AD5A5C9FE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4EBFFF-9439-4166-BBF1-5EFED645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3738278-02C6-45ED-BA4D-C6CBA33C9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4BB0F8-88EC-47CC-B47A-E4154D74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04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89E2C6-5210-4698-85FA-7B5AE8694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E19CD6A-05E4-421A-AF8D-C9DEEB320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38FD9B-FE18-4727-9A43-2922BA471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5AC5D1-3CA8-4075-823F-54305D18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B7928A-D61D-4B95-BA71-8F5B0BF9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89D3DDE-F6CE-4F65-943D-28FC333DA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18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9628299-8D3F-4987-ACEA-2584CF3EC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7BA437-13CB-41EA-827A-E37AB04C2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541CE9-C493-490A-9548-FDC0BB5A3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835E-4526-4DED-AFD7-B43659FCB5C7}" type="datetimeFigureOut">
              <a:rPr lang="zh-CN" altLang="en-US" smtClean="0"/>
              <a:t>2023/06/20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EBBD92-7595-468A-83BC-C8C0DC245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9903BE-E697-48C0-B88B-9AC077AAF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4507-FEC9-429A-A373-B87F433008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58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ro.gdstc.gd.gov.cn/egrantweb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D0C123C-DBED-436B-A45C-D9639AFC7CB6}"/>
              </a:ext>
            </a:extLst>
          </p:cNvPr>
          <p:cNvSpPr txBox="1"/>
          <p:nvPr/>
        </p:nvSpPr>
        <p:spPr>
          <a:xfrm>
            <a:off x="0" y="0"/>
            <a:ext cx="12192000" cy="2120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一、登录系统：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项目负责人登录“广东省科技业务管理阳光政务平台”</a:t>
            </a:r>
            <a:r>
              <a:rPr lang="zh-CN" altLang="en-US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http://pro.gdstc.gd.gov.cn/egrantweb/</a:t>
            </a:r>
            <a:endParaRPr lang="en-US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如无账号或有其他登录问题请联系学院科研秘书开通或解决。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二、新增项目申请：</a:t>
            </a:r>
            <a:endParaRPr lang="en-US" altLang="zh-CN" b="1" kern="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依次点击“申报管理→填写申请书→新增项目申请”。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818B79D-65EE-4FA5-A5A2-A54CE338538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53" y="2071560"/>
            <a:ext cx="12208105" cy="1074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13DA836-CD3E-446B-BC08-89E07A6DB78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" y="3660587"/>
            <a:ext cx="12193624" cy="319741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7761AF7-52E3-4CA6-ABD5-3E97EDFBAB01}"/>
              </a:ext>
            </a:extLst>
          </p:cNvPr>
          <p:cNvSpPr txBox="1"/>
          <p:nvPr/>
        </p:nvSpPr>
        <p:spPr>
          <a:xfrm>
            <a:off x="6428" y="3163247"/>
            <a:ext cx="12185572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依次点击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区域创新能力与支撑保障体系建设→技术合同认定登记→操作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sz="18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36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A55C8D83-1CCE-4BE7-AC97-F3FDBA0A2A5A}"/>
              </a:ext>
            </a:extLst>
          </p:cNvPr>
          <p:cNvSpPr txBox="1"/>
          <p:nvPr/>
        </p:nvSpPr>
        <p:spPr>
          <a:xfrm>
            <a:off x="-1904" y="160020"/>
            <a:ext cx="12193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l"/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3. 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选择</a:t>
            </a: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卖方单位</a:t>
            </a: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，点击</a:t>
            </a: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填写申请</a:t>
            </a:r>
            <a:r>
              <a:rPr lang="en-US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51C55F3-D1C0-4FA2-886B-71C080F16C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222"/>
            <a:ext cx="12203996" cy="209962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7D80965-9663-4A1A-A81D-8DE9D357DD73}"/>
              </a:ext>
            </a:extLst>
          </p:cNvPr>
          <p:cNvSpPr txBox="1"/>
          <p:nvPr/>
        </p:nvSpPr>
        <p:spPr>
          <a:xfrm>
            <a:off x="-1904" y="2847936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l"/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4. 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在“真实性承诺函上签字”。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62667DC-E517-46CD-8031-4BA3EE07D8B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3251558"/>
            <a:ext cx="12190096" cy="359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641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F3DA5D41-54F4-4695-8F57-5AB716885AE1}"/>
              </a:ext>
            </a:extLst>
          </p:cNvPr>
          <p:cNvSpPr txBox="1"/>
          <p:nvPr/>
        </p:nvSpPr>
        <p:spPr>
          <a:xfrm>
            <a:off x="0" y="857251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81000" algn="l"/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5. 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依次填写：“卖方基本信息”、“买方基本信息”、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合同信息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28E5BC3-367A-4612-9F5E-95BCA9D2E72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288097"/>
            <a:ext cx="12186399" cy="47698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310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79653A8-859F-4933-B1F5-C12CA8EF9841}"/>
              </a:ext>
            </a:extLst>
          </p:cNvPr>
          <p:cNvSpPr txBox="1"/>
          <p:nvPr/>
        </p:nvSpPr>
        <p:spPr>
          <a:xfrm>
            <a:off x="-16606" y="1404829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6. 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在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“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附件清单</a:t>
            </a:r>
            <a:r>
              <a:rPr lang="en-US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</a:t>
            </a:r>
            <a:r>
              <a:rPr lang="zh-CN" altLang="zh-CN" sz="1800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点击“增加新附件”，上传盖章版的合同原件、技术方案、财务预算清单扫描件并提交审核。</a:t>
            </a:r>
            <a:endParaRPr lang="zh-CN" altLang="zh-CN" sz="14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4B264BC-2ED0-45FE-B4D6-29A3C91C22C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21046"/>
            <a:ext cx="12175394" cy="2815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76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610AF703-67FC-4C74-BEB4-A826CF1CFD13}"/>
              </a:ext>
            </a:extLst>
          </p:cNvPr>
          <p:cNvSpPr txBox="1"/>
          <p:nvPr/>
        </p:nvSpPr>
        <p:spPr>
          <a:xfrm>
            <a:off x="0" y="1208713"/>
            <a:ext cx="12192000" cy="3367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b="1" kern="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二、填写技术合同申请书页面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zh-CN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合技术合同登记申报书内容包括：买方信息、卖方信息、合同信息。页面中带“</a:t>
            </a:r>
            <a:r>
              <a:rPr lang="en-US" altLang="zh-CN" b="1" kern="1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zh-CN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”表示必填内容。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同成交总金额”及“技术交易额”单位为“元”，“技术交易额”按成交总金额减去 “外购的设备、软件、实验材料” 购买费，即购置设备、仪器、零部件等非技术性费用不属于免税范围，见财务预算清单。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技术开发合同</a:t>
            </a: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的“知识产权”一栏应填写，如“发明专利”等。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合同信息中“登记机构”为</a:t>
            </a:r>
            <a:r>
              <a:rPr lang="zh-CN" altLang="zh-CN" b="1" kern="10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“广东省技术市场协会”</a:t>
            </a:r>
            <a:r>
              <a:rPr lang="zh-CN" altLang="zh-CN" kern="10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zh-CN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特别提醒：在申报书的填写过程中，请注意点击“保存”按钮来保存您所输入的信息。</a:t>
            </a:r>
            <a:r>
              <a:rPr lang="zh-CN" altLang="zh-CN" b="1" kern="10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完成填写后，点击提交</a:t>
            </a:r>
            <a:r>
              <a:rPr lang="zh-CN" altLang="zh-CN" kern="10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，可继续填报新项目。</a:t>
            </a:r>
            <a:endParaRPr lang="zh-CN" altLang="zh-CN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853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309</Words>
  <Application>Microsoft Office PowerPoint</Application>
  <PresentationFormat>宽屏</PresentationFormat>
  <Paragraphs>16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Qiqi Lin</dc:creator>
  <cp:lastModifiedBy>Qiqi Lin</cp:lastModifiedBy>
  <cp:revision>4</cp:revision>
  <dcterms:created xsi:type="dcterms:W3CDTF">2023-06-20T09:17:10Z</dcterms:created>
  <dcterms:modified xsi:type="dcterms:W3CDTF">2023-06-20T09:51:24Z</dcterms:modified>
</cp:coreProperties>
</file>