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587EFEC-06BD-47FC-997E-6A17080B4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7661888-52BC-4F0B-B7C7-4718279321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7FD5816-7BAC-4EEF-AD60-5A8121F60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5944-708B-42F6-860F-556D5480E447}" type="datetimeFigureOut">
              <a:rPr lang="zh-CN" altLang="en-US" smtClean="0"/>
              <a:t>2023/05/04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283ADB0-2E85-498E-BF34-763241506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9553FB4-7D00-4DD8-AA3E-971C107DA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F8D08-9A37-4399-814C-D62F13ECD5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3146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9325C8-1D96-4756-AB2C-B9F3744E2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CE930F0-1DF4-449D-8745-9728BDE014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310DB3A-A20D-49B8-8D3D-C26ACB835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5944-708B-42F6-860F-556D5480E447}" type="datetimeFigureOut">
              <a:rPr lang="zh-CN" altLang="en-US" smtClean="0"/>
              <a:t>2023/05/04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60DE697-309B-4C69-B3D9-21EA50E7C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8421C20-DEC8-45A7-B273-42D67C5A8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F8D08-9A37-4399-814C-D62F13ECD5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9792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825A8FA7-FAE7-42E4-826E-6C45557E8C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00F944E-0337-4F7C-8D74-F9CE07A05E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BDEC495-044E-4685-99D9-08DC0E373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5944-708B-42F6-860F-556D5480E447}" type="datetimeFigureOut">
              <a:rPr lang="zh-CN" altLang="en-US" smtClean="0"/>
              <a:t>2023/05/04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96D4058-9336-494A-8935-9127179D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52304A2-A48C-48A5-8615-ECB319E3F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F8D08-9A37-4399-814C-D62F13ECD5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943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4CFEE0B-F7E2-44C9-A62F-7FA77F233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E242D0E-F981-4F27-849F-96FEC72A6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3A13B1E-7A7E-4E41-BE97-89E99D9F4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5944-708B-42F6-860F-556D5480E447}" type="datetimeFigureOut">
              <a:rPr lang="zh-CN" altLang="en-US" smtClean="0"/>
              <a:t>2023/05/04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7123E1A-EC72-41C4-89FD-1D723FD69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8801F77-F3C5-4131-80C0-E972EB65E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F8D08-9A37-4399-814C-D62F13ECD5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092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DFE32F4-AE7D-4BFB-BD21-2878A54EC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94B8FCB-E7C0-4FC1-81A3-90572746A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16D1EA-7B9A-4FBD-AFC2-3E81875A8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5944-708B-42F6-860F-556D5480E447}" type="datetimeFigureOut">
              <a:rPr lang="zh-CN" altLang="en-US" smtClean="0"/>
              <a:t>2023/05/04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E772B48-FAB4-40F8-AAA3-B8FC36FDE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1413411-5A69-45CC-94E6-DE6B9635F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F8D08-9A37-4399-814C-D62F13ECD5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5939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CB22F5-085D-4909-9413-51A69306A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E91E368-B486-4E0F-95B3-CF2FF11106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016A3E7-969D-46D5-9F39-9A0692B44F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89FBCDA-D884-4A8A-813E-73866D753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5944-708B-42F6-860F-556D5480E447}" type="datetimeFigureOut">
              <a:rPr lang="zh-CN" altLang="en-US" smtClean="0"/>
              <a:t>2023/05/04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67208CB-1EE2-4730-BD56-D11EE3EB3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C434720-56C5-4E07-995E-96549CCED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F8D08-9A37-4399-814C-D62F13ECD5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1423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503E7B-3028-4B9E-980E-F4F88816C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B8602B1-7F01-4CD2-A3E2-F0997CFA09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F48B5E0-7869-4F68-A815-282DE5A543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53B8C80F-A648-4A7F-865F-CECB630FA6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1A8A925-FEC5-450B-A737-742B6E3466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F79800C-2CDE-4AB8-A75E-2BF27AC23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5944-708B-42F6-860F-556D5480E447}" type="datetimeFigureOut">
              <a:rPr lang="zh-CN" altLang="en-US" smtClean="0"/>
              <a:t>2023/05/04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A970105B-6FB6-4EB8-A3EE-91A0AE6A9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9C629D0A-3C25-4FF7-9B3C-D7C4B4F01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F8D08-9A37-4399-814C-D62F13ECD5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771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1C99F2-C465-4F24-AC22-C09AA7936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AD86DECE-5B45-403B-BBCA-CD0664955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5944-708B-42F6-860F-556D5480E447}" type="datetimeFigureOut">
              <a:rPr lang="zh-CN" altLang="en-US" smtClean="0"/>
              <a:t>2023/05/04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0713D84-7B18-41CF-ADAC-EFBF0B19B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83FD5A4-906C-4E18-8BB4-7A26853FE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F8D08-9A37-4399-814C-D62F13ECD5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8460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FC1BD56-10E4-47A7-93B6-55103F41B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5944-708B-42F6-860F-556D5480E447}" type="datetimeFigureOut">
              <a:rPr lang="zh-CN" altLang="en-US" smtClean="0"/>
              <a:t>2023/05/04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F76EFD68-0F97-4DD5-B74E-54529FAD6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FAEB504-0495-4CAA-8288-5D17997B4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F8D08-9A37-4399-814C-D62F13ECD5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7113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A72001F-C2D4-49B6-B104-052246F8C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1989C45-5A15-4C2E-9D28-15B1A6A79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482B12D-E482-41D6-9290-5FF98FF9AC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AE90692-D4EC-44B8-A679-34B9884D8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5944-708B-42F6-860F-556D5480E447}" type="datetimeFigureOut">
              <a:rPr lang="zh-CN" altLang="en-US" smtClean="0"/>
              <a:t>2023/05/04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9A5453C-DB64-4605-B739-F4816038D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56D4A0C-9E04-44A5-B59D-4DB9A15C3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F8D08-9A37-4399-814C-D62F13ECD5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3108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FAACF46-789E-4C0E-B466-FDE54F211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156DBCC-D35F-43B5-AE92-F1DF68E6BD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BC5C91D-B131-45A3-8E6C-97B148A27D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22BCE3A-9662-456F-8B92-6C2E98797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5944-708B-42F6-860F-556D5480E447}" type="datetimeFigureOut">
              <a:rPr lang="zh-CN" altLang="en-US" smtClean="0"/>
              <a:t>2023/05/04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21C19AF-BD6B-4041-99C1-DB84583FD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0127DF1-00E6-4441-8C67-219C4E1EF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F8D08-9A37-4399-814C-D62F13ECD5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3772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05921AB-42DC-477A-980C-DB1A05E3D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DBFA920-6C50-4C5A-8CCB-E3F42F53F0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6E71013-5CC5-4EA9-B42E-A8498A361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E5944-708B-42F6-860F-556D5480E447}" type="datetimeFigureOut">
              <a:rPr lang="zh-CN" altLang="en-US" smtClean="0"/>
              <a:t>2023/05/04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C909191-B669-4166-93DD-8E159CD406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336C088-7EA2-423D-9C1E-657A00D9B3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F8D08-9A37-4399-814C-D62F13ECD5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3190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newkeyan.sysu.edu.cn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newkeyan.sysu.edu.cn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finance.sysu.edu.cn:8800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>
            <a:extLst>
              <a:ext uri="{FF2B5EF4-FFF2-40B4-BE49-F238E27FC236}">
                <a16:creationId xmlns:a16="http://schemas.microsoft.com/office/drawing/2014/main" id="{EDA278F8-4D8E-4536-93AF-4733DD5E1D55}"/>
              </a:ext>
            </a:extLst>
          </p:cNvPr>
          <p:cNvSpPr txBox="1"/>
          <p:nvPr/>
        </p:nvSpPr>
        <p:spPr>
          <a:xfrm>
            <a:off x="0" y="0"/>
            <a:ext cx="12190476" cy="21209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zh-CN" sz="18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一、</a:t>
            </a:r>
            <a:r>
              <a:rPr lang="zh-CN" altLang="en-US" sz="18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科研管理协同创新服务平台发起</a:t>
            </a:r>
            <a:r>
              <a:rPr lang="en-US" altLang="zh-CN" sz="18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14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indent="306070" algn="l">
              <a:lnSpc>
                <a:spcPct val="150000"/>
              </a:lnSpc>
            </a:pPr>
            <a:r>
              <a:rPr lang="en-US" altLang="zh-CN" sz="1800" b="1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1.</a:t>
            </a:r>
            <a:r>
              <a:rPr lang="zh-CN" altLang="en-US" sz="1800" b="1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进入“科研管理协同创新服务平台</a:t>
            </a:r>
            <a:r>
              <a:rPr lang="en-US" altLang="zh-CN" sz="1800" b="1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” </a:t>
            </a:r>
            <a:r>
              <a:rPr lang="en-US" altLang="zh-CN" sz="1800" b="1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hlinkClick r:id="rId2"/>
              </a:rPr>
              <a:t>https://newkeyan.sysu.edu.cn</a:t>
            </a:r>
            <a:endParaRPr lang="en-US" altLang="zh-CN" sz="1800" b="1" kern="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indent="304800" algn="l">
              <a:lnSpc>
                <a:spcPct val="150000"/>
              </a:lnSpc>
            </a:pPr>
            <a:r>
              <a:rPr lang="zh-CN" altLang="en-US" sz="1800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选择“合作单位经费外拨申请”，发起合作单位经费外拨流程。</a:t>
            </a:r>
            <a:endParaRPr lang="en-US" altLang="zh-CN" sz="1800" kern="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indent="304800" algn="l">
              <a:lnSpc>
                <a:spcPct val="150000"/>
              </a:lnSpc>
            </a:pPr>
            <a:r>
              <a:rPr lang="zh-CN" altLang="en-US" sz="1800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温馨提示：国家自然科学基金等间接费用单独拨付的项目，间接费用外拨暂未通过科研平台审批，请携带外拨申请表等资料到财务处集中核算中心面报处理。</a:t>
            </a:r>
            <a:endParaRPr lang="zh-CN" altLang="zh-CN" sz="14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1026" name="Picture 2" descr="图片">
            <a:extLst>
              <a:ext uri="{FF2B5EF4-FFF2-40B4-BE49-F238E27FC236}">
                <a16:creationId xmlns:a16="http://schemas.microsoft.com/office/drawing/2014/main" id="{BBA664D4-3EB0-4304-950D-2340178730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692" y="2104910"/>
            <a:ext cx="10584616" cy="2352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图片">
            <a:extLst>
              <a:ext uri="{FF2B5EF4-FFF2-40B4-BE49-F238E27FC236}">
                <a16:creationId xmlns:a16="http://schemas.microsoft.com/office/drawing/2014/main" id="{42E1ECA5-5A1F-4643-AC06-EE255EF4D6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23" y="4486262"/>
            <a:ext cx="10584616" cy="2371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2638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>
            <a:extLst>
              <a:ext uri="{FF2B5EF4-FFF2-40B4-BE49-F238E27FC236}">
                <a16:creationId xmlns:a16="http://schemas.microsoft.com/office/drawing/2014/main" id="{EDA278F8-4D8E-4536-93AF-4733DD5E1D55}"/>
              </a:ext>
            </a:extLst>
          </p:cNvPr>
          <p:cNvSpPr txBox="1"/>
          <p:nvPr/>
        </p:nvSpPr>
        <p:spPr>
          <a:xfrm>
            <a:off x="0" y="0"/>
            <a:ext cx="12190476" cy="17054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8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二</a:t>
            </a:r>
            <a:r>
              <a:rPr lang="zh-CN" altLang="zh-CN" sz="18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lang="zh-CN" altLang="en-US" sz="18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跳转财务网报</a:t>
            </a:r>
            <a:endParaRPr lang="zh-CN" altLang="zh-CN" sz="14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indent="306070">
              <a:lnSpc>
                <a:spcPct val="150000"/>
              </a:lnSpc>
            </a:pPr>
            <a:r>
              <a:rPr lang="en-US" altLang="zh-CN" sz="1800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1. </a:t>
            </a:r>
            <a:r>
              <a:rPr lang="zh-CN" altLang="en-US" sz="1800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联系学院科研秘书审核通过，在</a:t>
            </a:r>
            <a:r>
              <a:rPr lang="zh-CN" altLang="en-US" sz="1800" b="1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“科研管理协同创新服务平台</a:t>
            </a:r>
            <a:r>
              <a:rPr lang="en-US" altLang="zh-CN" sz="1800" b="1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” </a:t>
            </a:r>
            <a:r>
              <a:rPr lang="en-US" altLang="zh-CN" sz="1800" b="1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hlinkClick r:id="rId2"/>
              </a:rPr>
              <a:t>https://newkeyan.sysu.edu.cn</a:t>
            </a:r>
            <a:endParaRPr lang="en-US" altLang="zh-CN" sz="1800" b="1" kern="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indent="306070" algn="l">
              <a:lnSpc>
                <a:spcPct val="150000"/>
              </a:lnSpc>
            </a:pPr>
            <a:r>
              <a:rPr lang="zh-CN" altLang="en-US" sz="1800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，进入“我的经费”，选择对应项目并打印外拨申请单，点击“跳转财务网报”。</a:t>
            </a:r>
            <a:endParaRPr lang="en-US" altLang="zh-CN" sz="1800" kern="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indent="306070" algn="l">
              <a:lnSpc>
                <a:spcPct val="150000"/>
              </a:lnSpc>
            </a:pP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lang="zh-CN" altLang="en-US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点击“跳转财务网报”，登录财务信息门户进入“网上报销系统”，完成网报单填写并打印网报确认单。</a:t>
            </a:r>
            <a:endParaRPr lang="zh-CN" altLang="zh-CN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050" name="Picture 2" descr="图片">
            <a:extLst>
              <a:ext uri="{FF2B5EF4-FFF2-40B4-BE49-F238E27FC236}">
                <a16:creationId xmlns:a16="http://schemas.microsoft.com/office/drawing/2014/main" id="{85C4C69A-BD49-45F7-B2DC-7C73E056C1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28" y="1384935"/>
            <a:ext cx="10287000" cy="390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11087D10-4B16-44B7-9894-E0F4B8A98EF4}"/>
              </a:ext>
            </a:extLst>
          </p:cNvPr>
          <p:cNvSpPr/>
          <p:nvPr/>
        </p:nvSpPr>
        <p:spPr>
          <a:xfrm>
            <a:off x="147828" y="3291840"/>
            <a:ext cx="739140" cy="74980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箭头: 下 2">
            <a:extLst>
              <a:ext uri="{FF2B5EF4-FFF2-40B4-BE49-F238E27FC236}">
                <a16:creationId xmlns:a16="http://schemas.microsoft.com/office/drawing/2014/main" id="{B4718A1E-DD6D-465D-B1B4-F815B523B927}"/>
              </a:ext>
            </a:extLst>
          </p:cNvPr>
          <p:cNvSpPr/>
          <p:nvPr/>
        </p:nvSpPr>
        <p:spPr>
          <a:xfrm rot="2703916">
            <a:off x="987013" y="2968998"/>
            <a:ext cx="155448" cy="34713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4306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>
            <a:extLst>
              <a:ext uri="{FF2B5EF4-FFF2-40B4-BE49-F238E27FC236}">
                <a16:creationId xmlns:a16="http://schemas.microsoft.com/office/drawing/2014/main" id="{EDA278F8-4D8E-4536-93AF-4733DD5E1D55}"/>
              </a:ext>
            </a:extLst>
          </p:cNvPr>
          <p:cNvSpPr txBox="1"/>
          <p:nvPr/>
        </p:nvSpPr>
        <p:spPr>
          <a:xfrm>
            <a:off x="0" y="0"/>
            <a:ext cx="12190476" cy="17054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8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二</a:t>
            </a:r>
            <a:r>
              <a:rPr lang="zh-CN" altLang="zh-CN" sz="18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lang="zh-CN" altLang="en-US" sz="18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跳转财务网报</a:t>
            </a:r>
            <a:endParaRPr lang="zh-CN" altLang="zh-CN" sz="14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indent="306070" algn="l">
              <a:lnSpc>
                <a:spcPct val="150000"/>
              </a:lnSpc>
            </a:pPr>
            <a:r>
              <a:rPr lang="en-US" altLang="zh-CN" sz="1800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2. </a:t>
            </a:r>
            <a:r>
              <a:rPr lang="zh-CN" altLang="en-US" sz="1800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登录</a:t>
            </a:r>
            <a:r>
              <a:rPr lang="zh-CN" altLang="en-US" sz="1800" b="1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“财务信息门户”</a:t>
            </a:r>
            <a:r>
              <a:rPr lang="en-US" altLang="zh-CN" sz="1800" b="1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 </a:t>
            </a:r>
            <a:r>
              <a:rPr lang="en-US" altLang="zh-CN" sz="1800" b="1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hlinkClick r:id="rId2"/>
              </a:rPr>
              <a:t>http://finance.sysu.edu.cn:8800</a:t>
            </a:r>
            <a:r>
              <a:rPr lang="zh-CN" altLang="en-US" sz="1800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，进入“网上报销系统”，完成网报单填写并打印网报确认单。</a:t>
            </a:r>
            <a:endParaRPr lang="en-US" altLang="zh-CN" sz="1800" kern="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indent="306070" algn="l">
              <a:lnSpc>
                <a:spcPct val="150000"/>
              </a:lnSpc>
            </a:pPr>
            <a:r>
              <a:rPr lang="zh-CN" altLang="en-US" b="1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温馨提示：</a:t>
            </a:r>
            <a:r>
              <a:rPr lang="zh-CN" altLang="en-US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请使用项目负责人或有该项目网报权限的经办人的</a:t>
            </a:r>
            <a:r>
              <a:rPr lang="en-US" altLang="zh-CN" kern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netid</a:t>
            </a:r>
            <a:r>
              <a:rPr lang="zh-CN" altLang="en-US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登录财务系统填写网报单。</a:t>
            </a:r>
            <a:endParaRPr lang="zh-CN" altLang="zh-CN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24F2F2C1-E0F3-4A68-AA3B-70F0D0FA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233" y="1774591"/>
            <a:ext cx="10689533" cy="5083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434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>
            <a:extLst>
              <a:ext uri="{FF2B5EF4-FFF2-40B4-BE49-F238E27FC236}">
                <a16:creationId xmlns:a16="http://schemas.microsoft.com/office/drawing/2014/main" id="{EDA278F8-4D8E-4536-93AF-4733DD5E1D55}"/>
              </a:ext>
            </a:extLst>
          </p:cNvPr>
          <p:cNvSpPr txBox="1"/>
          <p:nvPr/>
        </p:nvSpPr>
        <p:spPr>
          <a:xfrm>
            <a:off x="0" y="0"/>
            <a:ext cx="12190476" cy="5444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8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三</a:t>
            </a:r>
            <a:r>
              <a:rPr lang="zh-CN" altLang="zh-CN" sz="18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lang="zh-CN" altLang="en-US" sz="18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提交材料到财务处集中核算中心办理经费外拨（投单）</a:t>
            </a:r>
            <a:endParaRPr lang="zh-CN" altLang="zh-CN" sz="14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indent="306070" algn="l">
              <a:lnSpc>
                <a:spcPct val="150000"/>
              </a:lnSpc>
            </a:pPr>
            <a:r>
              <a:rPr lang="en-US" altLang="zh-CN" sz="1800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1. </a:t>
            </a:r>
            <a:r>
              <a:rPr lang="zh-CN" altLang="en-US" sz="1800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以学校名义签订的科研经费外拨合同或协议</a:t>
            </a:r>
          </a:p>
          <a:p>
            <a:pPr indent="306070" algn="l">
              <a:lnSpc>
                <a:spcPct val="150000"/>
              </a:lnSpc>
            </a:pPr>
            <a:r>
              <a:rPr lang="en-US" altLang="zh-CN" sz="1800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2. </a:t>
            </a:r>
            <a:r>
              <a:rPr lang="zh-CN" altLang="en-US" sz="1800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科研合作经费外拨申请单</a:t>
            </a:r>
          </a:p>
          <a:p>
            <a:pPr indent="306070" algn="l">
              <a:lnSpc>
                <a:spcPct val="150000"/>
              </a:lnSpc>
            </a:pPr>
            <a:r>
              <a:rPr lang="en-US" altLang="zh-CN" sz="1800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3. </a:t>
            </a:r>
            <a:r>
              <a:rPr lang="zh-CN" altLang="en-US" sz="1800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网报审批确认单</a:t>
            </a:r>
          </a:p>
          <a:p>
            <a:pPr indent="306070" algn="l">
              <a:lnSpc>
                <a:spcPct val="150000"/>
              </a:lnSpc>
            </a:pPr>
            <a:r>
              <a:rPr lang="en-US" altLang="zh-CN" sz="1800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3. </a:t>
            </a:r>
            <a:r>
              <a:rPr lang="zh-CN" altLang="en-US" sz="1800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合法票据及相关材料</a:t>
            </a:r>
            <a:endParaRPr lang="en-US" altLang="zh-CN" sz="1800" kern="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indent="306070" algn="l">
              <a:lnSpc>
                <a:spcPct val="150000"/>
              </a:lnSpc>
            </a:pPr>
            <a:endParaRPr lang="en-US" altLang="zh-CN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306070" algn="l">
              <a:lnSpc>
                <a:spcPct val="150000"/>
              </a:lnSpc>
            </a:pPr>
            <a:r>
              <a:rPr lang="en-US" altLang="zh-CN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Q&amp;A 1</a:t>
            </a:r>
            <a:r>
              <a:rPr lang="zh-CN" altLang="en-US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、通过科研平台发起的科研合作经费外拨包括哪些项目类别？</a:t>
            </a:r>
          </a:p>
          <a:p>
            <a:pPr indent="306070">
              <a:lnSpc>
                <a:spcPct val="150000"/>
              </a:lnSpc>
            </a:pPr>
            <a:r>
              <a:rPr lang="zh-CN" altLang="en-US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答：（</a:t>
            </a: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）纵向科研项目</a:t>
            </a: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en-US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共同申报项目并在合同书</a:t>
            </a: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任务书中约定合作研究单位和相应外拨经费；</a:t>
            </a:r>
          </a:p>
          <a:p>
            <a:pPr indent="306070" algn="l">
              <a:lnSpc>
                <a:spcPct val="150000"/>
              </a:lnSpc>
            </a:pPr>
            <a:r>
              <a:rPr lang="zh-CN" altLang="en-US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（</a:t>
            </a: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）横向科研项目：合同中明列需要外拨至校外单位与其共同完成项目的经费。</a:t>
            </a:r>
            <a:endParaRPr lang="en-US" altLang="zh-CN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306070" algn="l">
              <a:lnSpc>
                <a:spcPct val="150000"/>
              </a:lnSpc>
            </a:pPr>
            <a:endParaRPr lang="en-US" altLang="zh-CN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306070" algn="l">
              <a:lnSpc>
                <a:spcPct val="150000"/>
              </a:lnSpc>
            </a:pPr>
            <a:r>
              <a:rPr lang="en-US" altLang="zh-CN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Q&amp;A 2</a:t>
            </a:r>
            <a:r>
              <a:rPr lang="zh-CN" altLang="en-US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、哪些不属于科研合作经费外拨的情况？</a:t>
            </a:r>
          </a:p>
          <a:p>
            <a:pPr indent="306070" algn="l">
              <a:lnSpc>
                <a:spcPct val="150000"/>
              </a:lnSpc>
            </a:pPr>
            <a:r>
              <a:rPr lang="zh-CN" altLang="en-US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答：因项目研究需要由其他单位提供技术服务、技术咨询、测试化验加工等发生的费用，应归类到委托业务费、测试化验加工费、外协费（</a:t>
            </a: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-4102****</a:t>
            </a:r>
            <a:r>
              <a:rPr lang="zh-CN" altLang="en-US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）等类别报销。</a:t>
            </a:r>
            <a:endParaRPr lang="zh-CN" altLang="zh-CN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93832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425</Words>
  <Application>Microsoft Office PowerPoint</Application>
  <PresentationFormat>宽屏</PresentationFormat>
  <Paragraphs>23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等线</vt:lpstr>
      <vt:lpstr>等线 Light</vt:lpstr>
      <vt:lpstr>微软雅黑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Lin Qiqi</dc:creator>
  <cp:lastModifiedBy>Lin Qiqi</cp:lastModifiedBy>
  <cp:revision>7</cp:revision>
  <dcterms:created xsi:type="dcterms:W3CDTF">2022-12-11T10:28:02Z</dcterms:created>
  <dcterms:modified xsi:type="dcterms:W3CDTF">2023-05-04T07:12:38Z</dcterms:modified>
</cp:coreProperties>
</file>