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1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05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7212531-3DBA-4E7A-BBA6-1041000E79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2D211DD-9F5A-4B3B-99B0-4FEFA5967D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DADDC0E-C248-42E8-8940-E8184DBE6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2025/04/22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FA29800-D1B4-42C6-AF32-ABF6860F1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B5A4995-DEF7-4756-BA6F-AAD78A271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9309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101D4F-D1DB-4242-909E-8B376E177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E16A7E1-8A06-4CC6-8C70-684DCEE063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070B2D5-9393-4B6B-B0EE-25EC4EAC8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2025/04/22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2B86305-743B-439C-BE25-4D1F3D638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66493CC-BA20-419C-94CA-754930C3B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146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F09324A-85C4-42F5-A5EB-0671CAD1FE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415D977-4587-4DD6-A087-A88B392526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3D3FD02-485C-4E05-97D1-67400EF4C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2025/04/22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986E10C-5038-4247-99AB-11DF49C36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E1F33AA-D5D6-4C50-9B1E-015EDC457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3694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F4419FB-8090-4F69-ABA1-AB86A5ED6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BF03669-1F14-4379-B43F-D281FBEEA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DBC1560-28B4-44FB-A06F-4F0110CF2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2025/04/22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B091C9C-CD92-4854-BBA0-E429B5EB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C84E061-B46D-4A85-8370-CF46C2281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5054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8E58838-05D4-4B27-BEDD-BBE1B9EB5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264D3F1-51CD-45AA-A338-3094F0FBC6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7F5FC1A-FBDD-4803-B251-2E7AFD1DB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2025/04/22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098FBA-C86F-4D62-BC35-42F8FF1BD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F0BF1D2-AEC3-4805-B9D7-0F563BAC7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636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3D7C3F-1E06-4223-A5B3-17F05999C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FC4EBD8-B268-4B97-8095-8C63A49B9C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6DBDD06-E341-47FC-91A2-1EDEF88A6E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54501F5-F3EB-4ABC-86CC-FF691385C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2025/04/22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C420C52-4DCE-408C-BB08-BB5D88AD6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B69FC0A-4E2E-4B8A-A102-5C98EE31D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3243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7471CB-347F-40AC-B7F1-582A056BD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4BE2F49-E67F-4461-9D63-76495CB488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04A4F86-57FD-4030-B532-A59AFBB902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CBE2AFE-8B4D-4360-9EAA-6B5D7A8676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A856A095-F446-4916-97BD-5E930907DB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424104CD-3034-4A18-9B04-330DED68D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2025/04/22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0BABB2E6-95BC-48BE-86DA-E1A63B5AF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5707187-2DCE-469F-821F-139271D08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1261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00E3605-B295-4868-8799-864DA5398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150778F-4091-45F3-A082-6C86B44D6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2025/04/22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642ECBE-3415-445C-A922-7EF3560DE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519C55F-6F7E-4CDE-8B9D-3916AAD2A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061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76DD86A-3AF9-40DE-90E4-2F79A9D43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2025/04/22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FC962CA9-EFA2-470D-B5B7-254F2036E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B06A3C8-BE4E-4F50-A503-DF67FD5AE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3600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EBEE7FE-04E3-45DB-89A1-A145ABB3D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B076C8A-7296-4143-B072-11DA3AE3A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7EBDFAB-69EA-4DC0-B40E-E9602973B8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82859F0-CFB7-4144-8B7F-5D98F17D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2025/04/22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1CBB97A-2C89-4340-A800-F3457C236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9842BBD-D3FA-4479-ADAF-03E8ED9EB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1526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CBE8BC-00C8-4BD5-BBC7-0D2DB2321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D77056A-40DC-49B8-B602-D9656AC073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8E1C78E-BAF7-4008-991D-1703B73930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3AEA6A3-0FF3-44FB-AE94-00FBB304B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BBA2-FD13-46F2-B529-0E0E114CEC73}" type="datetimeFigureOut">
              <a:rPr lang="zh-CN" altLang="en-US" smtClean="0"/>
              <a:t>2025/04/22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0F41A9E-89AB-4363-B01E-86848A451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D4FFEDE-F081-478A-B308-ACB22151E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709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45F524D-4E6A-42E4-89D2-B7D37982A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6CCD832-7712-400C-848C-5FBB395911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20AB492-6AFE-4DC1-96C2-6E61CF654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FBBA2-FD13-46F2-B529-0E0E114CEC73}" type="datetimeFigureOut">
              <a:rPr lang="zh-CN" altLang="en-US" smtClean="0"/>
              <a:t>2025/04/22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2C16CED-C4CE-4775-90DE-8C65F42C70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EA76031-0E58-44A1-A0CF-E8D6F58161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00856-CFC1-41AE-BC33-F9C94F98ED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2012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41A0BE10-BA22-4765-ACCB-6706C0A4F2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9167"/>
            <a:ext cx="12192000" cy="6021706"/>
          </a:xfrm>
          <a:prstGeom prst="rect">
            <a:avLst/>
          </a:prstGeom>
        </p:spPr>
      </p:pic>
      <p:sp>
        <p:nvSpPr>
          <p:cNvPr id="6" name="矩形: 圆角 5">
            <a:extLst>
              <a:ext uri="{FF2B5EF4-FFF2-40B4-BE49-F238E27FC236}">
                <a16:creationId xmlns:a16="http://schemas.microsoft.com/office/drawing/2014/main" id="{35768786-96DB-468A-8CDF-4059B0580EE5}"/>
              </a:ext>
            </a:extLst>
          </p:cNvPr>
          <p:cNvSpPr/>
          <p:nvPr/>
        </p:nvSpPr>
        <p:spPr>
          <a:xfrm>
            <a:off x="231228" y="2039009"/>
            <a:ext cx="977462" cy="336331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: 圆角 6">
            <a:extLst>
              <a:ext uri="{FF2B5EF4-FFF2-40B4-BE49-F238E27FC236}">
                <a16:creationId xmlns:a16="http://schemas.microsoft.com/office/drawing/2014/main" id="{1B4CDA8C-2AE2-47A7-84AA-12D818CBE282}"/>
              </a:ext>
            </a:extLst>
          </p:cNvPr>
          <p:cNvSpPr/>
          <p:nvPr/>
        </p:nvSpPr>
        <p:spPr>
          <a:xfrm>
            <a:off x="2548759" y="2648608"/>
            <a:ext cx="3147848" cy="394140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id="{AAAA9A28-AC78-4F27-BD79-54D171C02782}"/>
              </a:ext>
            </a:extLst>
          </p:cNvPr>
          <p:cNvSpPr/>
          <p:nvPr/>
        </p:nvSpPr>
        <p:spPr>
          <a:xfrm>
            <a:off x="2948152" y="4826518"/>
            <a:ext cx="8928538" cy="1602824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D85B7929-3F27-4930-91C6-DC15178BE08D}"/>
              </a:ext>
            </a:extLst>
          </p:cNvPr>
          <p:cNvSpPr txBox="1"/>
          <p:nvPr/>
        </p:nvSpPr>
        <p:spPr>
          <a:xfrm>
            <a:off x="1187734" y="2385852"/>
            <a:ext cx="1585690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点击合同新建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BE52246-9016-4FB5-B5D2-89256F4F51DF}"/>
              </a:ext>
            </a:extLst>
          </p:cNvPr>
          <p:cNvSpPr txBox="1"/>
          <p:nvPr/>
        </p:nvSpPr>
        <p:spPr>
          <a:xfrm>
            <a:off x="8140327" y="4487964"/>
            <a:ext cx="3842719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按模板填写“合作背景”“合作目的”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401327A1-1265-41A4-B8DB-390F2E8060D6}"/>
              </a:ext>
            </a:extLst>
          </p:cNvPr>
          <p:cNvSpPr txBox="1"/>
          <p:nvPr/>
        </p:nvSpPr>
        <p:spPr>
          <a:xfrm>
            <a:off x="4971458" y="3136227"/>
            <a:ext cx="4644220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选择处理人（项目负责人、团队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PI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），然后提交</a:t>
            </a:r>
          </a:p>
        </p:txBody>
      </p:sp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1748B194-8F28-49CA-AD13-071BCDF3BD40}"/>
              </a:ext>
            </a:extLst>
          </p:cNvPr>
          <p:cNvSpPr/>
          <p:nvPr/>
        </p:nvSpPr>
        <p:spPr>
          <a:xfrm>
            <a:off x="2773424" y="1794064"/>
            <a:ext cx="779073" cy="336331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E25CC3A6-66E1-48EC-99A4-547C9645F901}"/>
              </a:ext>
            </a:extLst>
          </p:cNvPr>
          <p:cNvSpPr txBox="1"/>
          <p:nvPr/>
        </p:nvSpPr>
        <p:spPr>
          <a:xfrm>
            <a:off x="3552497" y="2070363"/>
            <a:ext cx="3842719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选择“合同信息”页，上传合同及附件</a:t>
            </a:r>
          </a:p>
        </p:txBody>
      </p:sp>
    </p:spTree>
    <p:extLst>
      <p:ext uri="{BB962C8B-B14F-4D97-AF65-F5344CB8AC3E}">
        <p14:creationId xmlns:p14="http://schemas.microsoft.com/office/powerpoint/2010/main" val="157951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>
            <a:extLst>
              <a:ext uri="{FF2B5EF4-FFF2-40B4-BE49-F238E27FC236}">
                <a16:creationId xmlns:a16="http://schemas.microsoft.com/office/drawing/2014/main" id="{5E7E7406-A309-46EC-881C-BA40679A79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206"/>
            <a:ext cx="12192000" cy="6843588"/>
          </a:xfrm>
          <a:prstGeom prst="rect">
            <a:avLst/>
          </a:prstGeom>
        </p:spPr>
      </p:pic>
      <p:sp>
        <p:nvSpPr>
          <p:cNvPr id="6" name="矩形: 圆角 5">
            <a:extLst>
              <a:ext uri="{FF2B5EF4-FFF2-40B4-BE49-F238E27FC236}">
                <a16:creationId xmlns:a16="http://schemas.microsoft.com/office/drawing/2014/main" id="{9B1F3A32-DBA9-4BFB-9AEB-48AD49CD469A}"/>
              </a:ext>
            </a:extLst>
          </p:cNvPr>
          <p:cNvSpPr/>
          <p:nvPr/>
        </p:nvSpPr>
        <p:spPr>
          <a:xfrm>
            <a:off x="3042745" y="1023393"/>
            <a:ext cx="7047186" cy="394140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2F01B6D5-8FEA-4B34-8646-DA400941DE0E}"/>
              </a:ext>
            </a:extLst>
          </p:cNvPr>
          <p:cNvSpPr txBox="1"/>
          <p:nvPr/>
        </p:nvSpPr>
        <p:spPr>
          <a:xfrm>
            <a:off x="6566338" y="1051186"/>
            <a:ext cx="2611612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合同名称与合同文本一致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id="{275B3097-9B6E-40F0-B91B-7DB99E18DB89}"/>
              </a:ext>
            </a:extLst>
          </p:cNvPr>
          <p:cNvSpPr/>
          <p:nvPr/>
        </p:nvSpPr>
        <p:spPr>
          <a:xfrm>
            <a:off x="3042745" y="1428043"/>
            <a:ext cx="2254469" cy="336331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: 圆角 9">
            <a:extLst>
              <a:ext uri="{FF2B5EF4-FFF2-40B4-BE49-F238E27FC236}">
                <a16:creationId xmlns:a16="http://schemas.microsoft.com/office/drawing/2014/main" id="{4A9B50F0-F097-45F6-9795-B1B87A95A150}"/>
              </a:ext>
            </a:extLst>
          </p:cNvPr>
          <p:cNvSpPr/>
          <p:nvPr/>
        </p:nvSpPr>
        <p:spPr>
          <a:xfrm>
            <a:off x="3042744" y="1795904"/>
            <a:ext cx="2254469" cy="336331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7CE3F4C6-E831-4653-8893-974CE61EC70F}"/>
              </a:ext>
            </a:extLst>
          </p:cNvPr>
          <p:cNvSpPr/>
          <p:nvPr/>
        </p:nvSpPr>
        <p:spPr>
          <a:xfrm>
            <a:off x="3042744" y="2158719"/>
            <a:ext cx="3999187" cy="336331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0C06D7CB-A7D5-4DB0-8E99-194700462CE1}"/>
              </a:ext>
            </a:extLst>
          </p:cNvPr>
          <p:cNvSpPr txBox="1"/>
          <p:nvPr/>
        </p:nvSpPr>
        <p:spPr>
          <a:xfrm>
            <a:off x="182592" y="2167863"/>
            <a:ext cx="2816797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日期与文本一致，不得倒签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: 圆角 13">
            <a:extLst>
              <a:ext uri="{FF2B5EF4-FFF2-40B4-BE49-F238E27FC236}">
                <a16:creationId xmlns:a16="http://schemas.microsoft.com/office/drawing/2014/main" id="{B6CCEDAD-32F8-4F00-869D-8DDA0DFA2509}"/>
              </a:ext>
            </a:extLst>
          </p:cNvPr>
          <p:cNvSpPr/>
          <p:nvPr/>
        </p:nvSpPr>
        <p:spPr>
          <a:xfrm>
            <a:off x="7735613" y="2527340"/>
            <a:ext cx="3999187" cy="336331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3444A249-0041-4145-9D63-573F31D0F43A}"/>
              </a:ext>
            </a:extLst>
          </p:cNvPr>
          <p:cNvSpPr txBox="1"/>
          <p:nvPr/>
        </p:nvSpPr>
        <p:spPr>
          <a:xfrm>
            <a:off x="7735613" y="2900247"/>
            <a:ext cx="2116285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中山大学需最少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份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矩形: 圆角 16">
            <a:extLst>
              <a:ext uri="{FF2B5EF4-FFF2-40B4-BE49-F238E27FC236}">
                <a16:creationId xmlns:a16="http://schemas.microsoft.com/office/drawing/2014/main" id="{3B8A1499-809D-4420-9CF8-B82BB92365E3}"/>
              </a:ext>
            </a:extLst>
          </p:cNvPr>
          <p:cNvSpPr/>
          <p:nvPr/>
        </p:nvSpPr>
        <p:spPr>
          <a:xfrm>
            <a:off x="2827283" y="4639999"/>
            <a:ext cx="4214648" cy="804044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1C04B2F8-D680-4494-A0CB-952F347E46BE}"/>
              </a:ext>
            </a:extLst>
          </p:cNvPr>
          <p:cNvSpPr txBox="1"/>
          <p:nvPr/>
        </p:nvSpPr>
        <p:spPr>
          <a:xfrm>
            <a:off x="7152289" y="4868059"/>
            <a:ext cx="4783682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7.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使用科研经费，一个合同只能使用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个经费号支出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矩形: 圆角 21">
            <a:extLst>
              <a:ext uri="{FF2B5EF4-FFF2-40B4-BE49-F238E27FC236}">
                <a16:creationId xmlns:a16="http://schemas.microsoft.com/office/drawing/2014/main" id="{1179A141-DAA4-4906-B779-4E1B2C73268B}"/>
              </a:ext>
            </a:extLst>
          </p:cNvPr>
          <p:cNvSpPr/>
          <p:nvPr/>
        </p:nvSpPr>
        <p:spPr>
          <a:xfrm>
            <a:off x="7835462" y="1783646"/>
            <a:ext cx="3899338" cy="336331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DE94321D-86A5-43A4-8154-731AF5CF28DA}"/>
              </a:ext>
            </a:extLst>
          </p:cNvPr>
          <p:cNvSpPr txBox="1"/>
          <p:nvPr/>
        </p:nvSpPr>
        <p:spPr>
          <a:xfrm>
            <a:off x="190508" y="1385101"/>
            <a:ext cx="2798686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合同大类：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租车、租船、审计：行政综合事务合同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采购：设备、耗材采购合同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BD2836F9-DD1B-4315-9076-C05474C477CB}"/>
              </a:ext>
            </a:extLst>
          </p:cNvPr>
          <p:cNvSpPr txBox="1"/>
          <p:nvPr/>
        </p:nvSpPr>
        <p:spPr>
          <a:xfrm>
            <a:off x="8615580" y="1541168"/>
            <a:ext cx="2800767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合同小类：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租船：其他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租车、审计、采购：根据实际情况选择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E6C883AD-108F-42B0-B79E-C0809AA09C38}"/>
              </a:ext>
            </a:extLst>
          </p:cNvPr>
          <p:cNvSpPr txBox="1"/>
          <p:nvPr/>
        </p:nvSpPr>
        <p:spPr>
          <a:xfrm>
            <a:off x="5350762" y="1453716"/>
            <a:ext cx="2484699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选择“使用范本”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如乙方不同意使用范本，则应选择“无范本”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68077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2D669A52-97E5-4A50-80F9-7299470343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4751"/>
            <a:ext cx="12192000" cy="6248498"/>
          </a:xfrm>
          <a:prstGeom prst="rect">
            <a:avLst/>
          </a:prstGeom>
        </p:spPr>
      </p:pic>
      <p:sp>
        <p:nvSpPr>
          <p:cNvPr id="6" name="矩形: 圆角 5">
            <a:extLst>
              <a:ext uri="{FF2B5EF4-FFF2-40B4-BE49-F238E27FC236}">
                <a16:creationId xmlns:a16="http://schemas.microsoft.com/office/drawing/2014/main" id="{84CC536E-189B-4D95-A003-B79FA7D8F23D}"/>
              </a:ext>
            </a:extLst>
          </p:cNvPr>
          <p:cNvSpPr/>
          <p:nvPr/>
        </p:nvSpPr>
        <p:spPr>
          <a:xfrm>
            <a:off x="3021724" y="909144"/>
            <a:ext cx="8686800" cy="751490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0973A49D-365E-4376-A13B-1EE7CA7EAB02}"/>
              </a:ext>
            </a:extLst>
          </p:cNvPr>
          <p:cNvSpPr txBox="1"/>
          <p:nvPr/>
        </p:nvSpPr>
        <p:spPr>
          <a:xfrm>
            <a:off x="7165428" y="946335"/>
            <a:ext cx="2201244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收款人信息填写正确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D28CC1D4-F214-4E9E-8BFD-0FA66DB4E977}"/>
              </a:ext>
            </a:extLst>
          </p:cNvPr>
          <p:cNvSpPr/>
          <p:nvPr/>
        </p:nvSpPr>
        <p:spPr>
          <a:xfrm>
            <a:off x="2974426" y="1697824"/>
            <a:ext cx="8765627" cy="1182009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EAD52B0-F3D3-4EF3-BCDB-157A7C6D28F8}"/>
              </a:ext>
            </a:extLst>
          </p:cNvPr>
          <p:cNvSpPr txBox="1"/>
          <p:nvPr/>
        </p:nvSpPr>
        <p:spPr>
          <a:xfrm>
            <a:off x="6064806" y="2654313"/>
            <a:ext cx="2201244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付款计划与合同一致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EA1CCACD-D04E-4A3A-8CD4-EBA76FE768B6}"/>
              </a:ext>
            </a:extLst>
          </p:cNvPr>
          <p:cNvSpPr/>
          <p:nvPr/>
        </p:nvSpPr>
        <p:spPr>
          <a:xfrm>
            <a:off x="2128344" y="4435769"/>
            <a:ext cx="9706304" cy="2154670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1FAB1D4C-6364-427F-820C-7DB017A8D01F}"/>
              </a:ext>
            </a:extLst>
          </p:cNvPr>
          <p:cNvSpPr txBox="1"/>
          <p:nvPr/>
        </p:nvSpPr>
        <p:spPr>
          <a:xfrm>
            <a:off x="8077537" y="4793074"/>
            <a:ext cx="3137001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填写合同主体，选择对应“甲方”“乙方”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6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社会信用代码、法定代表人、联系人、联系方式必须填写</a:t>
            </a:r>
            <a:endParaRPr lang="en-US" altLang="zh-CN" sz="16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86954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36AE1A58-2C19-4D19-B3B1-2B00B9E3AA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206"/>
            <a:ext cx="12192000" cy="6843588"/>
          </a:xfrm>
          <a:prstGeom prst="rect">
            <a:avLst/>
          </a:prstGeom>
        </p:spPr>
      </p:pic>
      <p:sp>
        <p:nvSpPr>
          <p:cNvPr id="6" name="矩形: 圆角 5">
            <a:extLst>
              <a:ext uri="{FF2B5EF4-FFF2-40B4-BE49-F238E27FC236}">
                <a16:creationId xmlns:a16="http://schemas.microsoft.com/office/drawing/2014/main" id="{EB6E093C-6E32-44A6-9352-75A1F0475620}"/>
              </a:ext>
            </a:extLst>
          </p:cNvPr>
          <p:cNvSpPr/>
          <p:nvPr/>
        </p:nvSpPr>
        <p:spPr>
          <a:xfrm>
            <a:off x="1884714" y="1651162"/>
            <a:ext cx="10000593" cy="1056290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D1FDB92D-E883-4162-B543-18CF7C19694A}"/>
              </a:ext>
            </a:extLst>
          </p:cNvPr>
          <p:cNvSpPr txBox="1"/>
          <p:nvPr/>
        </p:nvSpPr>
        <p:spPr>
          <a:xfrm>
            <a:off x="4410822" y="1108380"/>
            <a:ext cx="4948376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上传合同文本，文件命名与合同一致，如使用范本，</a:t>
            </a:r>
            <a:r>
              <a:rPr lang="zh-CN" altLang="en-US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“范本校验”处会出现“√”</a:t>
            </a:r>
            <a:endParaRPr lang="en-US" altLang="zh-CN" sz="1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id="{3A18F76C-E68D-4F7F-A896-90719DACBAFB}"/>
              </a:ext>
            </a:extLst>
          </p:cNvPr>
          <p:cNvSpPr/>
          <p:nvPr/>
        </p:nvSpPr>
        <p:spPr>
          <a:xfrm>
            <a:off x="1884714" y="2693486"/>
            <a:ext cx="10000593" cy="1056290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57103C1-5CE7-4934-A1D9-912BF7A54A93}"/>
              </a:ext>
            </a:extLst>
          </p:cNvPr>
          <p:cNvSpPr txBox="1"/>
          <p:nvPr/>
        </p:nvSpPr>
        <p:spPr>
          <a:xfrm>
            <a:off x="4444036" y="3776552"/>
            <a:ext cx="5016062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上传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关联关系审核表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盖章扫描件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pdf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及其他附件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招标项目需上传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中标通知书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id="{7E2AB514-46E5-42A2-A404-016ADA772705}"/>
              </a:ext>
            </a:extLst>
          </p:cNvPr>
          <p:cNvSpPr/>
          <p:nvPr/>
        </p:nvSpPr>
        <p:spPr>
          <a:xfrm>
            <a:off x="6547104" y="2049492"/>
            <a:ext cx="809927" cy="631184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8856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218</Words>
  <Application>Microsoft Office PowerPoint</Application>
  <PresentationFormat>宽屏</PresentationFormat>
  <Paragraphs>23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等线</vt:lpstr>
      <vt:lpstr>等线 Light</vt:lpstr>
      <vt:lpstr>微软雅黑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Lin Qiqi</dc:creator>
  <cp:lastModifiedBy>Qiqi Lin</cp:lastModifiedBy>
  <cp:revision>13</cp:revision>
  <dcterms:created xsi:type="dcterms:W3CDTF">2022-03-15T08:24:10Z</dcterms:created>
  <dcterms:modified xsi:type="dcterms:W3CDTF">2025-04-22T03:16:30Z</dcterms:modified>
</cp:coreProperties>
</file>