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A002E1D4-CD26-4D36-ADA0-CC9B26047D0D}">
          <p14:sldIdLst>
            <p14:sldId id="256"/>
            <p14:sldId id="257"/>
            <p14:sldId id="258"/>
          </p14:sldIdLst>
        </p14:section>
        <p14:section name="无标题节" id="{783EA2AF-76FD-449E-B079-39E1523D3D2A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212531-3DBA-4E7A-BBA6-1041000E7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2D211DD-9F5A-4B3B-99B0-4FEFA5967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ADDC0E-C248-42E8-8940-E8184DBE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2023/02/28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A29800-D1B4-42C6-AF32-ABF6860F1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5A4995-DEF7-4756-BA6F-AAD78A27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30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101D4F-D1DB-4242-909E-8B376E177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E16A7E1-8A06-4CC6-8C70-684DCEE06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70B2D5-9393-4B6B-B0EE-25EC4EAC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2023/02/28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B86305-743B-439C-BE25-4D1F3D63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6493CC-BA20-419C-94CA-754930C3B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146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F09324A-85C4-42F5-A5EB-0671CAD1F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15D977-4587-4DD6-A087-A88B39252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D3FD02-485C-4E05-97D1-67400EF4C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2023/02/28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86E10C-5038-4247-99AB-11DF49C36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1F33AA-D5D6-4C50-9B1E-015EDC45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369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4419FB-8090-4F69-ABA1-AB86A5ED6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F03669-1F14-4379-B43F-D281FBEEA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BC1560-28B4-44FB-A06F-4F0110CF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2023/02/28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091C9C-CD92-4854-BBA0-E429B5EB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84E061-B46D-4A85-8370-CF46C228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505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E58838-05D4-4B27-BEDD-BBE1B9EB5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64D3F1-51CD-45AA-A338-3094F0FBC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F5FC1A-FBDD-4803-B251-2E7AFD1D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2023/02/28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098FBA-C86F-4D62-BC35-42F8FF1BD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0BF1D2-AEC3-4805-B9D7-0F563BAC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3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3D7C3F-1E06-4223-A5B3-17F05999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C4EBD8-B268-4B97-8095-8C63A49B9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6DBDD06-E341-47FC-91A2-1EDEF88A6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4501F5-F3EB-4ABC-86CC-FF691385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2023/02/28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420C52-4DCE-408C-BB08-BB5D88AD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69FC0A-4E2E-4B8A-A102-5C98EE31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24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7471CB-347F-40AC-B7F1-582A056BD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BE2F49-E67F-4461-9D63-76495CB48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4A4F86-57FD-4030-B532-A59AFBB90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CBE2AFE-8B4D-4360-9EAA-6B5D7A867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856A095-F446-4916-97BD-5E930907D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24104CD-3034-4A18-9B04-330DED68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2023/02/28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BABB2E6-95BC-48BE-86DA-E1A63B5AF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5707187-2DCE-469F-821F-139271D08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26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0E3605-B295-4868-8799-864DA5398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150778F-4091-45F3-A082-6C86B44D6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2023/02/28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42ECBE-3415-445C-A922-7EF3560DE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519C55F-6F7E-4CDE-8B9D-3916AAD2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6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76DD86A-3AF9-40DE-90E4-2F79A9D4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2023/02/28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C962CA9-EFA2-470D-B5B7-254F2036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06A3C8-BE4E-4F50-A503-DF67FD5A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60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BEE7FE-04E3-45DB-89A1-A145ABB3D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076C8A-7296-4143-B072-11DA3AE3A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7EBDFAB-69EA-4DC0-B40E-E9602973B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2859F0-CFB7-4144-8B7F-5D98F17D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2023/02/28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CBB97A-2C89-4340-A800-F3457C236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9842BBD-D3FA-4479-ADAF-03E8ED9E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52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CBE8BC-00C8-4BD5-BBC7-0D2DB2321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D77056A-40DC-49B8-B602-D9656AC07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8E1C78E-BAF7-4008-991D-1703B7393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3AEA6A3-0FF3-44FB-AE94-00FBB304B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2023/02/28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F41A9E-89AB-4363-B01E-86848A451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4FFEDE-F081-478A-B308-ACB22151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09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45F524D-4E6A-42E4-89D2-B7D37982A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6CCD832-7712-400C-848C-5FBB39591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0AB492-6AFE-4DC1-96C2-6E61CF654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FBBA2-FD13-46F2-B529-0E0E114CEC73}" type="datetimeFigureOut">
              <a:rPr lang="zh-CN" altLang="en-US" smtClean="0"/>
              <a:t>2023/02/28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C16CED-C4CE-4775-90DE-8C65F42C7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A76031-0E58-44A1-A0CF-E8D6F5816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01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1A0BE10-BA22-4765-ACCB-6706C0A4F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9167"/>
            <a:ext cx="12192000" cy="6021706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768786-96DB-468A-8CDF-4059B0580EE5}"/>
              </a:ext>
            </a:extLst>
          </p:cNvPr>
          <p:cNvSpPr/>
          <p:nvPr/>
        </p:nvSpPr>
        <p:spPr>
          <a:xfrm>
            <a:off x="231228" y="2039009"/>
            <a:ext cx="977462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1B4CDA8C-2AE2-47A7-84AA-12D818CBE282}"/>
              </a:ext>
            </a:extLst>
          </p:cNvPr>
          <p:cNvSpPr/>
          <p:nvPr/>
        </p:nvSpPr>
        <p:spPr>
          <a:xfrm>
            <a:off x="2548759" y="2648608"/>
            <a:ext cx="3147848" cy="39414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AAAA9A28-AC78-4F27-BD79-54D171C02782}"/>
              </a:ext>
            </a:extLst>
          </p:cNvPr>
          <p:cNvSpPr/>
          <p:nvPr/>
        </p:nvSpPr>
        <p:spPr>
          <a:xfrm>
            <a:off x="2948152" y="4826518"/>
            <a:ext cx="8928538" cy="1602824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85B7929-3F27-4930-91C6-DC15178BE08D}"/>
              </a:ext>
            </a:extLst>
          </p:cNvPr>
          <p:cNvSpPr txBox="1"/>
          <p:nvPr/>
        </p:nvSpPr>
        <p:spPr>
          <a:xfrm>
            <a:off x="1187734" y="2385852"/>
            <a:ext cx="158569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点击合同新建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BE52246-9016-4FB5-B5D2-89256F4F51DF}"/>
              </a:ext>
            </a:extLst>
          </p:cNvPr>
          <p:cNvSpPr txBox="1"/>
          <p:nvPr/>
        </p:nvSpPr>
        <p:spPr>
          <a:xfrm>
            <a:off x="8112895" y="4241743"/>
            <a:ext cx="384271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按模板填写“合作背景”“合作目的”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可参考合作协议、补充协议的内容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01327A1-1265-41A4-B8DB-390F2E8060D6}"/>
              </a:ext>
            </a:extLst>
          </p:cNvPr>
          <p:cNvSpPr txBox="1"/>
          <p:nvPr/>
        </p:nvSpPr>
        <p:spPr>
          <a:xfrm>
            <a:off x="4971458" y="3136227"/>
            <a:ext cx="464422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选择处理人（项目负责人、团队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PI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），然后提交</a:t>
            </a: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1748B194-8F28-49CA-AD13-071BCDF3BD40}"/>
              </a:ext>
            </a:extLst>
          </p:cNvPr>
          <p:cNvSpPr/>
          <p:nvPr/>
        </p:nvSpPr>
        <p:spPr>
          <a:xfrm>
            <a:off x="2773424" y="1794064"/>
            <a:ext cx="779073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25CC3A6-66E1-48EC-99A4-547C9645F901}"/>
              </a:ext>
            </a:extLst>
          </p:cNvPr>
          <p:cNvSpPr txBox="1"/>
          <p:nvPr/>
        </p:nvSpPr>
        <p:spPr>
          <a:xfrm>
            <a:off x="3552497" y="2070363"/>
            <a:ext cx="384271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选择“合同信息”页，上传合同及附件</a:t>
            </a:r>
          </a:p>
        </p:txBody>
      </p:sp>
    </p:spTree>
    <p:extLst>
      <p:ext uri="{BB962C8B-B14F-4D97-AF65-F5344CB8AC3E}">
        <p14:creationId xmlns:p14="http://schemas.microsoft.com/office/powerpoint/2010/main" val="157951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>
            <a:extLst>
              <a:ext uri="{FF2B5EF4-FFF2-40B4-BE49-F238E27FC236}">
                <a16:creationId xmlns:a16="http://schemas.microsoft.com/office/drawing/2014/main" id="{AE2CECB7-5CEE-496F-B39F-FD39C5EA57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06"/>
            <a:ext cx="12192000" cy="684358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9B1F3A32-DBA9-4BFB-9AEB-48AD49CD469A}"/>
              </a:ext>
            </a:extLst>
          </p:cNvPr>
          <p:cNvSpPr/>
          <p:nvPr/>
        </p:nvSpPr>
        <p:spPr>
          <a:xfrm>
            <a:off x="3042745" y="950241"/>
            <a:ext cx="7047186" cy="39414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F01B6D5-8FEA-4B34-8646-DA400941DE0E}"/>
              </a:ext>
            </a:extLst>
          </p:cNvPr>
          <p:cNvSpPr txBox="1"/>
          <p:nvPr/>
        </p:nvSpPr>
        <p:spPr>
          <a:xfrm>
            <a:off x="6566338" y="978034"/>
            <a:ext cx="261161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合同名称与合同文本一致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275B3097-9B6E-40F0-B91B-7DB99E18DB89}"/>
              </a:ext>
            </a:extLst>
          </p:cNvPr>
          <p:cNvSpPr/>
          <p:nvPr/>
        </p:nvSpPr>
        <p:spPr>
          <a:xfrm>
            <a:off x="3042745" y="1354891"/>
            <a:ext cx="2254469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6C883AD-108F-42B0-B79E-C0809AA09C38}"/>
              </a:ext>
            </a:extLst>
          </p:cNvPr>
          <p:cNvSpPr txBox="1"/>
          <p:nvPr/>
        </p:nvSpPr>
        <p:spPr>
          <a:xfrm>
            <a:off x="5383924" y="1379653"/>
            <a:ext cx="176836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选择“无范本”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A9B50F0-F097-45F6-9795-B1B87A95A150}"/>
              </a:ext>
            </a:extLst>
          </p:cNvPr>
          <p:cNvSpPr/>
          <p:nvPr/>
        </p:nvSpPr>
        <p:spPr>
          <a:xfrm>
            <a:off x="3042744" y="1713608"/>
            <a:ext cx="2254469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F092574-0244-4311-880B-24BEC6A5ABF4}"/>
              </a:ext>
            </a:extLst>
          </p:cNvPr>
          <p:cNvSpPr txBox="1"/>
          <p:nvPr/>
        </p:nvSpPr>
        <p:spPr>
          <a:xfrm>
            <a:off x="215461" y="1147311"/>
            <a:ext cx="2740572" cy="11695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3.1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境外科研合作协议，选择“境外合作交流框架协议”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3.2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项目合作协议、合同补充协议、开放课题合同，选择“科研合同”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7CE3F4C6-E831-4653-8893-974CE61EC70F}"/>
              </a:ext>
            </a:extLst>
          </p:cNvPr>
          <p:cNvSpPr/>
          <p:nvPr/>
        </p:nvSpPr>
        <p:spPr>
          <a:xfrm>
            <a:off x="3042744" y="2085567"/>
            <a:ext cx="3999187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C06D7CB-A7D5-4DB0-8E99-194700462CE1}"/>
              </a:ext>
            </a:extLst>
          </p:cNvPr>
          <p:cNvSpPr txBox="1"/>
          <p:nvPr/>
        </p:nvSpPr>
        <p:spPr>
          <a:xfrm>
            <a:off x="215461" y="2567096"/>
            <a:ext cx="2644691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日期与文本一致，不得倒签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如没有确定的期限，则填预估的时间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86864D4F-6FA7-4C82-9A2B-975613A44FB4}"/>
              </a:ext>
            </a:extLst>
          </p:cNvPr>
          <p:cNvSpPr/>
          <p:nvPr/>
        </p:nvSpPr>
        <p:spPr>
          <a:xfrm>
            <a:off x="7808976" y="1697931"/>
            <a:ext cx="4200432" cy="1310445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E434E2A1-8356-4A05-861E-C73FA1908BB8}"/>
              </a:ext>
            </a:extLst>
          </p:cNvPr>
          <p:cNvSpPr txBox="1"/>
          <p:nvPr/>
        </p:nvSpPr>
        <p:spPr>
          <a:xfrm>
            <a:off x="7970232" y="3190217"/>
            <a:ext cx="385296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5.1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境外科研合作协议，合同小类不需要选择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5.2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项目合作协议、开放课题合同，选择“纵向科研合作”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5.3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合同补充协议，选择“其他”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CCF805D1-769F-42EC-A4BE-4EF7F5402557}"/>
              </a:ext>
            </a:extLst>
          </p:cNvPr>
          <p:cNvSpPr/>
          <p:nvPr/>
        </p:nvSpPr>
        <p:spPr>
          <a:xfrm>
            <a:off x="2860152" y="2436873"/>
            <a:ext cx="3001152" cy="1714503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6769605-9DA7-4B85-A3A8-E8FC07DFA4DA}"/>
              </a:ext>
            </a:extLst>
          </p:cNvPr>
          <p:cNvSpPr txBox="1"/>
          <p:nvPr/>
        </p:nvSpPr>
        <p:spPr>
          <a:xfrm>
            <a:off x="3457444" y="4412871"/>
            <a:ext cx="6436364" cy="1600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“涉及资金收付”视具体情况填写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6.1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境外科研合作协议、项目合作协议：如果是在申报阶段的，选“否”，如果是已经获批的项目签订合作协议约定双方经费分配，且经费从主持单位拨付给参与单位的情况，一般选“是”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6.2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合同补充协议：如果是对原合同付款条件的修改，不涉及额外追加经费，则应选“否”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6.3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开放课题合同：选“是”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807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D669A52-97E5-4A50-80F9-729947034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751"/>
            <a:ext cx="12192000" cy="624849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84CC536E-189B-4D95-A003-B79FA7D8F23D}"/>
              </a:ext>
            </a:extLst>
          </p:cNvPr>
          <p:cNvSpPr/>
          <p:nvPr/>
        </p:nvSpPr>
        <p:spPr>
          <a:xfrm>
            <a:off x="3021724" y="909144"/>
            <a:ext cx="8686800" cy="7514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973A49D-365E-4376-A13B-1EE7CA7EAB02}"/>
              </a:ext>
            </a:extLst>
          </p:cNvPr>
          <p:cNvSpPr txBox="1"/>
          <p:nvPr/>
        </p:nvSpPr>
        <p:spPr>
          <a:xfrm>
            <a:off x="7165428" y="946335"/>
            <a:ext cx="220124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收款人信息填写正确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D28CC1D4-F214-4E9E-8BFD-0FA66DB4E977}"/>
              </a:ext>
            </a:extLst>
          </p:cNvPr>
          <p:cNvSpPr/>
          <p:nvPr/>
        </p:nvSpPr>
        <p:spPr>
          <a:xfrm>
            <a:off x="2974426" y="1697824"/>
            <a:ext cx="8765627" cy="1182009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EAD52B0-F3D3-4EF3-BCDB-157A7C6D28F8}"/>
              </a:ext>
            </a:extLst>
          </p:cNvPr>
          <p:cNvSpPr txBox="1"/>
          <p:nvPr/>
        </p:nvSpPr>
        <p:spPr>
          <a:xfrm>
            <a:off x="6064806" y="2654313"/>
            <a:ext cx="220124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收款计划与合同一致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EA1CCACD-D04E-4A3A-8CD4-EBA76FE768B6}"/>
              </a:ext>
            </a:extLst>
          </p:cNvPr>
          <p:cNvSpPr/>
          <p:nvPr/>
        </p:nvSpPr>
        <p:spPr>
          <a:xfrm>
            <a:off x="2128344" y="4435769"/>
            <a:ext cx="9706304" cy="215467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FAB1D4C-6364-427F-820C-7DB017A8D01F}"/>
              </a:ext>
            </a:extLst>
          </p:cNvPr>
          <p:cNvSpPr txBox="1"/>
          <p:nvPr/>
        </p:nvSpPr>
        <p:spPr>
          <a:xfrm>
            <a:off x="8077537" y="4793074"/>
            <a:ext cx="3137001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填写合同主体，选择对应“甲方”“乙方”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社会信用代码、法定代表人、联系人、联系方式必须填写</a:t>
            </a:r>
            <a:endParaRPr lang="en-US" altLang="zh-CN" sz="16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695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1CFAC7E3-3EA9-48F8-AD3C-F53F8EB55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751"/>
            <a:ext cx="12192000" cy="624849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EB6E093C-6E32-44A6-9352-75A1F0475620}"/>
              </a:ext>
            </a:extLst>
          </p:cNvPr>
          <p:cNvSpPr/>
          <p:nvPr/>
        </p:nvSpPr>
        <p:spPr>
          <a:xfrm>
            <a:off x="2012730" y="2002220"/>
            <a:ext cx="10000593" cy="10562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1FDB92D-E883-4162-B543-18CF7C19694A}"/>
              </a:ext>
            </a:extLst>
          </p:cNvPr>
          <p:cNvSpPr txBox="1"/>
          <p:nvPr/>
        </p:nvSpPr>
        <p:spPr>
          <a:xfrm>
            <a:off x="5914697" y="2491355"/>
            <a:ext cx="369175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上传合同文本，文件命名与合同一致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3A18F76C-E68D-4F7F-A896-90719DACBAFB}"/>
              </a:ext>
            </a:extLst>
          </p:cNvPr>
          <p:cNvSpPr/>
          <p:nvPr/>
        </p:nvSpPr>
        <p:spPr>
          <a:xfrm>
            <a:off x="2012730" y="3168894"/>
            <a:ext cx="10000593" cy="10562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57103C1-5CE7-4934-A1D9-912BF7A54A93}"/>
              </a:ext>
            </a:extLst>
          </p:cNvPr>
          <p:cNvSpPr txBox="1"/>
          <p:nvPr/>
        </p:nvSpPr>
        <p:spPr>
          <a:xfrm>
            <a:off x="2417105" y="4291059"/>
            <a:ext cx="9252092" cy="24786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2.1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境外科研合作协议，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中山大学境外科研合作项目申报承诺书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（盖章扫描件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PDF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7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2.2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项目合作协议，视具体要求上传以下</a:t>
            </a:r>
            <a:r>
              <a:rPr lang="zh-CN" altLang="en-US" sz="1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盖章扫描件</a:t>
            </a:r>
            <a:r>
              <a:rPr lang="en-US" altLang="zh-CN" sz="1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PDF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7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中山大学科研项目转出经费关联关系审核表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》《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中山大学境外科研合作项目申报承诺书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</a:p>
          <a:p>
            <a:pPr>
              <a:lnSpc>
                <a:spcPts val="17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中山大学科研项目合作（申报）协议审核表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（最新版可在科研院网站下载）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7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2.3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合同补充协议，上传：原合同盖章扫描件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，及相关材料。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7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2.4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开放课题，上传：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7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项目申报书（盖章扫描件，一定要有，申报时注意保存）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7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立项通知书（甲方盖章的扫描件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，如无，可附立项公示、邮件截图等证明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 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7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申报通知、项目管理办法（如无则按申报通知）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7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开放课题项目经费使用预算说明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（甲方盖章的扫描件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，学校入账依据）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7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开放课题（基金）申报院系审核表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（盖章扫描件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PDF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，此文件在项目阶段就应办理，注意保存扫描件）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8856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492</Words>
  <Application>Microsoft Office PowerPoint</Application>
  <PresentationFormat>宽屏</PresentationFormat>
  <Paragraphs>34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 Qiqi</dc:creator>
  <cp:lastModifiedBy>Lin Qiqi</cp:lastModifiedBy>
  <cp:revision>15</cp:revision>
  <dcterms:created xsi:type="dcterms:W3CDTF">2022-03-15T08:24:10Z</dcterms:created>
  <dcterms:modified xsi:type="dcterms:W3CDTF">2023-02-28T10:05:42Z</dcterms:modified>
</cp:coreProperties>
</file>